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7" r:id="rId3"/>
    <p:sldId id="262" r:id="rId4"/>
    <p:sldId id="261" r:id="rId5"/>
    <p:sldId id="258" r:id="rId6"/>
    <p:sldId id="259" r:id="rId7"/>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839F2-4A24-4353-95CF-D50CFB8C01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SA"/>
          </a:p>
        </p:txBody>
      </p:sp>
      <p:sp>
        <p:nvSpPr>
          <p:cNvPr id="3" name="Subtitle 2">
            <a:extLst>
              <a:ext uri="{FF2B5EF4-FFF2-40B4-BE49-F238E27FC236}">
                <a16:creationId xmlns:a16="http://schemas.microsoft.com/office/drawing/2014/main" id="{954425E9-FE80-44F0-90A8-1BEC01E27F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SA"/>
          </a:p>
        </p:txBody>
      </p:sp>
      <p:sp>
        <p:nvSpPr>
          <p:cNvPr id="4" name="Date Placeholder 3">
            <a:extLst>
              <a:ext uri="{FF2B5EF4-FFF2-40B4-BE49-F238E27FC236}">
                <a16:creationId xmlns:a16="http://schemas.microsoft.com/office/drawing/2014/main" id="{A374111D-8BE3-40D6-9848-3CD101C6C4D9}"/>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5" name="Footer Placeholder 4">
            <a:extLst>
              <a:ext uri="{FF2B5EF4-FFF2-40B4-BE49-F238E27FC236}">
                <a16:creationId xmlns:a16="http://schemas.microsoft.com/office/drawing/2014/main" id="{EB2CCB44-1E81-4E2D-AF8A-46FE7621CB6F}"/>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511052CB-B2E6-4BB8-A014-C635760E37DB}"/>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1040119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F832D-EA88-4C67-B592-347F61046554}"/>
              </a:ext>
            </a:extLst>
          </p:cNvPr>
          <p:cNvSpPr>
            <a:spLocks noGrp="1"/>
          </p:cNvSpPr>
          <p:nvPr>
            <p:ph type="title"/>
          </p:nvPr>
        </p:nvSpPr>
        <p:spPr/>
        <p:txBody>
          <a:bodyPr/>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01AA9C0F-D5B8-4B68-B1F0-47A02270FCD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70118706-7576-4523-8902-0D70647A24FD}"/>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5" name="Footer Placeholder 4">
            <a:extLst>
              <a:ext uri="{FF2B5EF4-FFF2-40B4-BE49-F238E27FC236}">
                <a16:creationId xmlns:a16="http://schemas.microsoft.com/office/drawing/2014/main" id="{E066BCE4-8D13-42A9-9FF8-ECFD47156CDB}"/>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539FE4D1-0AD8-4BEE-B34B-D46E7BAE6E56}"/>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11176661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2862CD-8C4A-45CF-86E9-DB71FC3E87A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0FFA19E3-C77E-4DA0-AB9C-2DD850A41CB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3A5A1848-EF39-4C0E-B1E0-6402855FB680}"/>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5" name="Footer Placeholder 4">
            <a:extLst>
              <a:ext uri="{FF2B5EF4-FFF2-40B4-BE49-F238E27FC236}">
                <a16:creationId xmlns:a16="http://schemas.microsoft.com/office/drawing/2014/main" id="{92763E1D-37F2-4F3F-AD3B-A650AC50C43D}"/>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CF765C89-6232-4CBB-AD80-4049FB6F6B63}"/>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1054026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68EE9-858D-4AB5-8CB2-BBF262BF9233}"/>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CE1D149E-2814-49AF-940F-9D2C164CC5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94F5830C-D831-4333-AB1F-E6F21A3ACD7B}"/>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5" name="Footer Placeholder 4">
            <a:extLst>
              <a:ext uri="{FF2B5EF4-FFF2-40B4-BE49-F238E27FC236}">
                <a16:creationId xmlns:a16="http://schemas.microsoft.com/office/drawing/2014/main" id="{01FC2A01-FBE3-4C15-9E7C-95B82D28A661}"/>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48D40AF2-1620-4B74-874F-AB3A04930515}"/>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897572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54EF3F-3594-4409-AC35-4AE3EE1EF2E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SA"/>
          </a:p>
        </p:txBody>
      </p:sp>
      <p:sp>
        <p:nvSpPr>
          <p:cNvPr id="3" name="Text Placeholder 2">
            <a:extLst>
              <a:ext uri="{FF2B5EF4-FFF2-40B4-BE49-F238E27FC236}">
                <a16:creationId xmlns:a16="http://schemas.microsoft.com/office/drawing/2014/main" id="{7EDE65AD-FC50-4EF9-B415-ED5511109A0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25AEB4C-0B06-4B38-9557-87C0F6AA4C7A}"/>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5" name="Footer Placeholder 4">
            <a:extLst>
              <a:ext uri="{FF2B5EF4-FFF2-40B4-BE49-F238E27FC236}">
                <a16:creationId xmlns:a16="http://schemas.microsoft.com/office/drawing/2014/main" id="{732D3042-1ABF-4B7D-8F68-60B9BA7CCB93}"/>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B868F229-DC22-4D51-941C-6502296886EA}"/>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1645862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5795B-2295-4118-8CFD-32C8B52973FE}"/>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2261F7EC-B682-4B97-8D10-E2D2D4A0E14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a:extLst>
              <a:ext uri="{FF2B5EF4-FFF2-40B4-BE49-F238E27FC236}">
                <a16:creationId xmlns:a16="http://schemas.microsoft.com/office/drawing/2014/main" id="{3A730C57-396C-4E56-B1EF-B6F309801A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a:extLst>
              <a:ext uri="{FF2B5EF4-FFF2-40B4-BE49-F238E27FC236}">
                <a16:creationId xmlns:a16="http://schemas.microsoft.com/office/drawing/2014/main" id="{C5159683-F174-48DE-AA6D-5160456833F6}"/>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6" name="Footer Placeholder 5">
            <a:extLst>
              <a:ext uri="{FF2B5EF4-FFF2-40B4-BE49-F238E27FC236}">
                <a16:creationId xmlns:a16="http://schemas.microsoft.com/office/drawing/2014/main" id="{B202E2D5-5B5E-445B-A04E-B8716137CE84}"/>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E6125049-D5A8-407F-A4E3-0157DC36C8C6}"/>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1396214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E8532-56BD-4131-8DFD-ADD9FB8514B7}"/>
              </a:ext>
            </a:extLst>
          </p:cNvPr>
          <p:cNvSpPr>
            <a:spLocks noGrp="1"/>
          </p:cNvSpPr>
          <p:nvPr>
            <p:ph type="title"/>
          </p:nvPr>
        </p:nvSpPr>
        <p:spPr>
          <a:xfrm>
            <a:off x="839788" y="365125"/>
            <a:ext cx="10515600" cy="1325563"/>
          </a:xfrm>
        </p:spPr>
        <p:txBody>
          <a:bodyPr/>
          <a:lstStyle/>
          <a:p>
            <a:r>
              <a:rPr lang="en-US"/>
              <a:t>Click to edit Master title style</a:t>
            </a:r>
            <a:endParaRPr lang="ar-SA"/>
          </a:p>
        </p:txBody>
      </p:sp>
      <p:sp>
        <p:nvSpPr>
          <p:cNvPr id="3" name="Text Placeholder 2">
            <a:extLst>
              <a:ext uri="{FF2B5EF4-FFF2-40B4-BE49-F238E27FC236}">
                <a16:creationId xmlns:a16="http://schemas.microsoft.com/office/drawing/2014/main" id="{AD896CEC-1BEB-45BB-AB6C-4F09EF6B15B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CAA873-F759-4A8E-BE72-3775AD3C6E4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a:extLst>
              <a:ext uri="{FF2B5EF4-FFF2-40B4-BE49-F238E27FC236}">
                <a16:creationId xmlns:a16="http://schemas.microsoft.com/office/drawing/2014/main" id="{136B4141-0290-4AF7-ADAB-FDCFEA805A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5B4B84-A5E0-4C87-AF05-FD25B536B96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a:extLst>
              <a:ext uri="{FF2B5EF4-FFF2-40B4-BE49-F238E27FC236}">
                <a16:creationId xmlns:a16="http://schemas.microsoft.com/office/drawing/2014/main" id="{B6206A8B-7A8C-44A4-91F2-D0809616CACE}"/>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8" name="Footer Placeholder 7">
            <a:extLst>
              <a:ext uri="{FF2B5EF4-FFF2-40B4-BE49-F238E27FC236}">
                <a16:creationId xmlns:a16="http://schemas.microsoft.com/office/drawing/2014/main" id="{A39D4001-C7FB-4DE4-96BB-8FFCECDE83CA}"/>
              </a:ext>
            </a:extLst>
          </p:cNvPr>
          <p:cNvSpPr>
            <a:spLocks noGrp="1"/>
          </p:cNvSpPr>
          <p:nvPr>
            <p:ph type="ftr" sz="quarter" idx="11"/>
          </p:nvPr>
        </p:nvSpPr>
        <p:spPr/>
        <p:txBody>
          <a:bodyPr/>
          <a:lstStyle/>
          <a:p>
            <a:endParaRPr lang="ar-SA"/>
          </a:p>
        </p:txBody>
      </p:sp>
      <p:sp>
        <p:nvSpPr>
          <p:cNvPr id="9" name="Slide Number Placeholder 8">
            <a:extLst>
              <a:ext uri="{FF2B5EF4-FFF2-40B4-BE49-F238E27FC236}">
                <a16:creationId xmlns:a16="http://schemas.microsoft.com/office/drawing/2014/main" id="{96770C44-A3F9-4214-B7EA-FF62AFA7AD7D}"/>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2669194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E035A-53FC-4DC0-A188-626952A3531C}"/>
              </a:ext>
            </a:extLst>
          </p:cNvPr>
          <p:cNvSpPr>
            <a:spLocks noGrp="1"/>
          </p:cNvSpPr>
          <p:nvPr>
            <p:ph type="title"/>
          </p:nvPr>
        </p:nvSpPr>
        <p:spPr/>
        <p:txBody>
          <a:bodyPr/>
          <a:lstStyle/>
          <a:p>
            <a:r>
              <a:rPr lang="en-US"/>
              <a:t>Click to edit Master title style</a:t>
            </a:r>
            <a:endParaRPr lang="ar-SA"/>
          </a:p>
        </p:txBody>
      </p:sp>
      <p:sp>
        <p:nvSpPr>
          <p:cNvPr id="3" name="Date Placeholder 2">
            <a:extLst>
              <a:ext uri="{FF2B5EF4-FFF2-40B4-BE49-F238E27FC236}">
                <a16:creationId xmlns:a16="http://schemas.microsoft.com/office/drawing/2014/main" id="{6D06F8B8-234B-453D-BBD9-6270DFCC9683}"/>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4" name="Footer Placeholder 3">
            <a:extLst>
              <a:ext uri="{FF2B5EF4-FFF2-40B4-BE49-F238E27FC236}">
                <a16:creationId xmlns:a16="http://schemas.microsoft.com/office/drawing/2014/main" id="{09E1E478-0C50-4F1F-BB79-9EE3D810518C}"/>
              </a:ext>
            </a:extLst>
          </p:cNvPr>
          <p:cNvSpPr>
            <a:spLocks noGrp="1"/>
          </p:cNvSpPr>
          <p:nvPr>
            <p:ph type="ftr" sz="quarter" idx="11"/>
          </p:nvPr>
        </p:nvSpPr>
        <p:spPr/>
        <p:txBody>
          <a:bodyPr/>
          <a:lstStyle/>
          <a:p>
            <a:endParaRPr lang="ar-SA"/>
          </a:p>
        </p:txBody>
      </p:sp>
      <p:sp>
        <p:nvSpPr>
          <p:cNvPr id="5" name="Slide Number Placeholder 4">
            <a:extLst>
              <a:ext uri="{FF2B5EF4-FFF2-40B4-BE49-F238E27FC236}">
                <a16:creationId xmlns:a16="http://schemas.microsoft.com/office/drawing/2014/main" id="{FFA5DF3B-3451-4358-A093-1719EA22A0A9}"/>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41006121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B0120CF-71BA-47F9-8FEB-CF8DFB1A608A}"/>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3" name="Footer Placeholder 2">
            <a:extLst>
              <a:ext uri="{FF2B5EF4-FFF2-40B4-BE49-F238E27FC236}">
                <a16:creationId xmlns:a16="http://schemas.microsoft.com/office/drawing/2014/main" id="{C825CCEE-CE64-429A-9880-301260247B13}"/>
              </a:ext>
            </a:extLst>
          </p:cNvPr>
          <p:cNvSpPr>
            <a:spLocks noGrp="1"/>
          </p:cNvSpPr>
          <p:nvPr>
            <p:ph type="ftr" sz="quarter" idx="11"/>
          </p:nvPr>
        </p:nvSpPr>
        <p:spPr/>
        <p:txBody>
          <a:bodyPr/>
          <a:lstStyle/>
          <a:p>
            <a:endParaRPr lang="ar-SA"/>
          </a:p>
        </p:txBody>
      </p:sp>
      <p:sp>
        <p:nvSpPr>
          <p:cNvPr id="4" name="Slide Number Placeholder 3">
            <a:extLst>
              <a:ext uri="{FF2B5EF4-FFF2-40B4-BE49-F238E27FC236}">
                <a16:creationId xmlns:a16="http://schemas.microsoft.com/office/drawing/2014/main" id="{9F7B90B4-EE7B-42BF-902F-193650BCDF64}"/>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3000360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29B6E-B605-4513-AABA-0551E48E8B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Content Placeholder 2">
            <a:extLst>
              <a:ext uri="{FF2B5EF4-FFF2-40B4-BE49-F238E27FC236}">
                <a16:creationId xmlns:a16="http://schemas.microsoft.com/office/drawing/2014/main" id="{E4DFB721-92DA-43EE-B71D-6E6E35C5AF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a:extLst>
              <a:ext uri="{FF2B5EF4-FFF2-40B4-BE49-F238E27FC236}">
                <a16:creationId xmlns:a16="http://schemas.microsoft.com/office/drawing/2014/main" id="{AAF801F6-3DB9-415E-9A3A-92A6117F9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9F4E39-1EBF-4674-AAF1-2C3F33F6CFC1}"/>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6" name="Footer Placeholder 5">
            <a:extLst>
              <a:ext uri="{FF2B5EF4-FFF2-40B4-BE49-F238E27FC236}">
                <a16:creationId xmlns:a16="http://schemas.microsoft.com/office/drawing/2014/main" id="{B6F43B0F-E873-4F99-993F-041B140BEB5E}"/>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4B33CFDF-A9C5-4812-8994-A21D498435F9}"/>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480142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A193A-D1CB-4F66-BE19-74C2B6B746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Picture Placeholder 2">
            <a:extLst>
              <a:ext uri="{FF2B5EF4-FFF2-40B4-BE49-F238E27FC236}">
                <a16:creationId xmlns:a16="http://schemas.microsoft.com/office/drawing/2014/main" id="{0530DE9A-F33B-4801-8226-9F599EF75E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a:extLst>
              <a:ext uri="{FF2B5EF4-FFF2-40B4-BE49-F238E27FC236}">
                <a16:creationId xmlns:a16="http://schemas.microsoft.com/office/drawing/2014/main" id="{36298757-F7E1-4A72-9A39-CB187CB509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27273B-4696-432A-AE54-26EFCB71A1F0}"/>
              </a:ext>
            </a:extLst>
          </p:cNvPr>
          <p:cNvSpPr>
            <a:spLocks noGrp="1"/>
          </p:cNvSpPr>
          <p:nvPr>
            <p:ph type="dt" sz="half" idx="10"/>
          </p:nvPr>
        </p:nvSpPr>
        <p:spPr/>
        <p:txBody>
          <a:bodyPr/>
          <a:lstStyle/>
          <a:p>
            <a:fld id="{57AEEE95-AADE-42FA-8115-A6D711204E1B}" type="datetimeFigureOut">
              <a:rPr lang="ar-SA" smtClean="0"/>
              <a:t>06/09/1446</a:t>
            </a:fld>
            <a:endParaRPr lang="ar-SA"/>
          </a:p>
        </p:txBody>
      </p:sp>
      <p:sp>
        <p:nvSpPr>
          <p:cNvPr id="6" name="Footer Placeholder 5">
            <a:extLst>
              <a:ext uri="{FF2B5EF4-FFF2-40B4-BE49-F238E27FC236}">
                <a16:creationId xmlns:a16="http://schemas.microsoft.com/office/drawing/2014/main" id="{6E085BAE-BF0D-4E38-AFBA-E8F6C4C81B4D}"/>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A44AEA81-43D2-4DF0-BE77-B88EC2B1270C}"/>
              </a:ext>
            </a:extLst>
          </p:cNvPr>
          <p:cNvSpPr>
            <a:spLocks noGrp="1"/>
          </p:cNvSpPr>
          <p:nvPr>
            <p:ph type="sldNum" sz="quarter" idx="12"/>
          </p:nvPr>
        </p:nvSpPr>
        <p:spPr/>
        <p:txBody>
          <a:bodyPr/>
          <a:lstStyle/>
          <a:p>
            <a:fld id="{E1859F1C-2679-4C9C-9DA5-361B6AD22677}" type="slidenum">
              <a:rPr lang="ar-SA" smtClean="0"/>
              <a:t>‹#›</a:t>
            </a:fld>
            <a:endParaRPr lang="ar-SA"/>
          </a:p>
        </p:txBody>
      </p:sp>
    </p:spTree>
    <p:extLst>
      <p:ext uri="{BB962C8B-B14F-4D97-AF65-F5344CB8AC3E}">
        <p14:creationId xmlns:p14="http://schemas.microsoft.com/office/powerpoint/2010/main" val="1785273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1C0EB1-4088-4FB5-9DA3-B7254FB4EB5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SA"/>
          </a:p>
        </p:txBody>
      </p:sp>
      <p:sp>
        <p:nvSpPr>
          <p:cNvPr id="3" name="Text Placeholder 2">
            <a:extLst>
              <a:ext uri="{FF2B5EF4-FFF2-40B4-BE49-F238E27FC236}">
                <a16:creationId xmlns:a16="http://schemas.microsoft.com/office/drawing/2014/main" id="{E7B4FF8F-C842-4E84-BA17-DD71EA45BC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755C38DC-0182-416E-A9E3-57B418C391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AEEE95-AADE-42FA-8115-A6D711204E1B}" type="datetimeFigureOut">
              <a:rPr lang="ar-SA" smtClean="0"/>
              <a:t>06/09/1446</a:t>
            </a:fld>
            <a:endParaRPr lang="ar-SA"/>
          </a:p>
        </p:txBody>
      </p:sp>
      <p:sp>
        <p:nvSpPr>
          <p:cNvPr id="5" name="Footer Placeholder 4">
            <a:extLst>
              <a:ext uri="{FF2B5EF4-FFF2-40B4-BE49-F238E27FC236}">
                <a16:creationId xmlns:a16="http://schemas.microsoft.com/office/drawing/2014/main" id="{BE9BCA54-2363-4512-8AF2-7F8F6DC198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a:extLst>
              <a:ext uri="{FF2B5EF4-FFF2-40B4-BE49-F238E27FC236}">
                <a16:creationId xmlns:a16="http://schemas.microsoft.com/office/drawing/2014/main" id="{E56D9FAC-1289-4094-8C15-D3D4E0A8D2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859F1C-2679-4C9C-9DA5-361B6AD22677}" type="slidenum">
              <a:rPr lang="ar-SA" smtClean="0"/>
              <a:t>‹#›</a:t>
            </a:fld>
            <a:endParaRPr lang="ar-SA"/>
          </a:p>
        </p:txBody>
      </p:sp>
    </p:spTree>
    <p:extLst>
      <p:ext uri="{BB962C8B-B14F-4D97-AF65-F5344CB8AC3E}">
        <p14:creationId xmlns:p14="http://schemas.microsoft.com/office/powerpoint/2010/main" val="42467070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fontScale="90000"/>
          </a:bodyPr>
          <a:lstStyle/>
          <a:p>
            <a:r>
              <a:rPr lang="en-US" sz="3200" b="1" dirty="0">
                <a:solidFill>
                  <a:schemeClr val="accent1">
                    <a:lumMod val="50000"/>
                  </a:schemeClr>
                </a:solidFill>
                <a:latin typeface="Poppins" panose="00000500000000000000" pitchFamily="2" charset="0"/>
                <a:cs typeface="Poppins" panose="00000500000000000000" pitchFamily="2" charset="0"/>
              </a:rPr>
              <a:t>Assemblers &amp; Compilers &amp; Disassemblers &amp; </a:t>
            </a:r>
            <a:r>
              <a:rPr lang="en-US" sz="3200" b="1" dirty="0" err="1">
                <a:solidFill>
                  <a:schemeClr val="accent1">
                    <a:lumMod val="50000"/>
                  </a:schemeClr>
                </a:solidFill>
                <a:latin typeface="Poppins" panose="00000500000000000000" pitchFamily="2" charset="0"/>
                <a:cs typeface="Poppins" panose="00000500000000000000" pitchFamily="2" charset="0"/>
              </a:rPr>
              <a:t>Decompilers</a:t>
            </a:r>
            <a:r>
              <a:rPr lang="en-US" sz="3200" b="1" dirty="0">
                <a:solidFill>
                  <a:schemeClr val="accent1">
                    <a:lumMod val="50000"/>
                  </a:schemeClr>
                </a:solidFill>
                <a:latin typeface="Poppins" panose="00000500000000000000" pitchFamily="2" charset="0"/>
                <a:cs typeface="Poppins" panose="00000500000000000000" pitchFamily="2" charset="0"/>
              </a:rPr>
              <a:t>:</a:t>
            </a:r>
            <a:endParaRPr lang="ar-SA" sz="3200" dirty="0">
              <a:solidFill>
                <a:schemeClr val="accent1">
                  <a:lumMod val="50000"/>
                </a:schemeClr>
              </a:solidFill>
              <a:latin typeface="Poppins" panose="00000500000000000000" pitchFamily="2" charset="0"/>
            </a:endParaRPr>
          </a:p>
        </p:txBody>
      </p:sp>
      <p:pic>
        <p:nvPicPr>
          <p:cNvPr id="6" name="Picture 5">
            <a:extLst>
              <a:ext uri="{FF2B5EF4-FFF2-40B4-BE49-F238E27FC236}">
                <a16:creationId xmlns:a16="http://schemas.microsoft.com/office/drawing/2014/main" id="{B703E752-FF85-425C-886C-B9F58675AA78}"/>
              </a:ext>
            </a:extLst>
          </p:cNvPr>
          <p:cNvPicPr>
            <a:picLocks noChangeAspect="1"/>
          </p:cNvPicPr>
          <p:nvPr/>
        </p:nvPicPr>
        <p:blipFill>
          <a:blip r:embed="rId3"/>
          <a:stretch>
            <a:fillRect/>
          </a:stretch>
        </p:blipFill>
        <p:spPr>
          <a:xfrm>
            <a:off x="2499961" y="1273262"/>
            <a:ext cx="7192077" cy="4914586"/>
          </a:xfrm>
          <a:prstGeom prst="rect">
            <a:avLst/>
          </a:prstGeom>
        </p:spPr>
      </p:pic>
    </p:spTree>
    <p:extLst>
      <p:ext uri="{BB962C8B-B14F-4D97-AF65-F5344CB8AC3E}">
        <p14:creationId xmlns:p14="http://schemas.microsoft.com/office/powerpoint/2010/main" val="976142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compilation Process:</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371600"/>
            <a:ext cx="10515600" cy="4322763"/>
          </a:xfrm>
        </p:spPr>
        <p:txBody>
          <a:bodyPr/>
          <a:lstStyle/>
          <a:p>
            <a:r>
              <a:rPr lang="en-US" sz="2000" dirty="0">
                <a:latin typeface="Poppins" panose="00000500000000000000" pitchFamily="2" charset="0"/>
                <a:cs typeface="Poppins" panose="00000500000000000000" pitchFamily="2" charset="0"/>
              </a:rPr>
              <a:t>Binary:</a:t>
            </a:r>
          </a:p>
          <a:p>
            <a:pPr lvl="1"/>
            <a:r>
              <a:rPr lang="en-US" sz="1200" dirty="0">
                <a:latin typeface="Poppins" panose="00000500000000000000" pitchFamily="2" charset="0"/>
                <a:cs typeface="Poppins" panose="00000500000000000000" pitchFamily="2" charset="0"/>
              </a:rPr>
              <a:t>When a programmer writes a program using one of the popular programming languages ​​such as C/C++ or Java, he runs the code, which in turn goes to the language interpreter/compiler, and this interpreter/compiler converts the code into something lower in rank called Assembly Code, Then the assembly Code is converted into something else, and finally, it is the binary code or machine code.</a:t>
            </a:r>
          </a:p>
          <a:p>
            <a:r>
              <a:rPr lang="en-US" sz="2000" dirty="0">
                <a:latin typeface="Poppins" panose="00000500000000000000" pitchFamily="2" charset="0"/>
                <a:cs typeface="Poppins" panose="00000500000000000000" pitchFamily="2" charset="0"/>
              </a:rPr>
              <a:t>Compiler:</a:t>
            </a:r>
          </a:p>
          <a:p>
            <a:pPr lvl="1"/>
            <a:r>
              <a:rPr lang="en-US" sz="1600" dirty="0">
                <a:latin typeface="Poppins" panose="00000500000000000000" pitchFamily="2" charset="0"/>
                <a:cs typeface="Poppins" panose="00000500000000000000" pitchFamily="2" charset="0"/>
              </a:rPr>
              <a:t>The compiler does not always convert the code directly to assembly language and then to machine language, because in many cases, the compiler converts the code written in the programming language to object code, which is a type of code that is close to machine code but is not ready for direct execution, and then this code is linked with other software libraries to create a complete executable file that can be run.</a:t>
            </a:r>
          </a:p>
          <a:p>
            <a:r>
              <a:rPr lang="en-US" sz="2000" dirty="0">
                <a:latin typeface="Poppins" panose="00000500000000000000" pitchFamily="2" charset="0"/>
                <a:cs typeface="Poppins" panose="00000500000000000000" pitchFamily="2" charset="0"/>
              </a:rPr>
              <a:t>Linker:</a:t>
            </a:r>
          </a:p>
          <a:p>
            <a:pPr lvl="1"/>
            <a:r>
              <a:rPr lang="en-US" sz="1600" dirty="0">
                <a:latin typeface="Poppins" panose="00000500000000000000" pitchFamily="2" charset="0"/>
                <a:cs typeface="Poppins" panose="00000500000000000000" pitchFamily="2" charset="0"/>
              </a:rPr>
              <a:t>After converting the code into machine code, comes the role of linking, which combines the code with other libraries to form a complete executable program, and this program is then loaded into memory by the operating system when it runs.</a:t>
            </a:r>
          </a:p>
        </p:txBody>
      </p:sp>
    </p:spTree>
    <p:extLst>
      <p:ext uri="{BB962C8B-B14F-4D97-AF65-F5344CB8AC3E}">
        <p14:creationId xmlns:p14="http://schemas.microsoft.com/office/powerpoint/2010/main" val="148279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a:bodyPr>
          <a:lstStyle/>
          <a:p>
            <a:r>
              <a:rPr lang="en-US" sz="3200" b="1" dirty="0" err="1">
                <a:solidFill>
                  <a:schemeClr val="accent1">
                    <a:lumMod val="50000"/>
                  </a:schemeClr>
                </a:solidFill>
                <a:latin typeface="Poppins" panose="00000500000000000000" pitchFamily="2" charset="0"/>
                <a:cs typeface="Poppins" panose="00000500000000000000" pitchFamily="2" charset="0"/>
              </a:rPr>
              <a:t>Decompilation</a:t>
            </a:r>
            <a:r>
              <a:rPr lang="en-US" sz="3200" b="1" dirty="0">
                <a:solidFill>
                  <a:schemeClr val="accent1">
                    <a:lumMod val="50000"/>
                  </a:schemeClr>
                </a:solidFill>
                <a:latin typeface="Poppins" panose="00000500000000000000" pitchFamily="2" charset="0"/>
                <a:cs typeface="Poppins" panose="00000500000000000000" pitchFamily="2" charset="0"/>
              </a:rPr>
              <a:t> Process:</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371600"/>
            <a:ext cx="10515600" cy="4322763"/>
          </a:xfrm>
        </p:spPr>
        <p:txBody>
          <a:bodyPr/>
          <a:lstStyle/>
          <a:p>
            <a:r>
              <a:rPr lang="en-US" sz="2000" dirty="0">
                <a:latin typeface="Poppins" panose="00000500000000000000" pitchFamily="2" charset="0"/>
                <a:cs typeface="Poppins" panose="00000500000000000000" pitchFamily="2" charset="0"/>
              </a:rPr>
              <a:t>Disassembler:</a:t>
            </a:r>
          </a:p>
          <a:p>
            <a:pPr lvl="1"/>
            <a:r>
              <a:rPr lang="en-US" sz="1200" dirty="0">
                <a:latin typeface="Poppins" panose="00000500000000000000" pitchFamily="2" charset="0"/>
                <a:cs typeface="Poppins" panose="00000500000000000000" pitchFamily="2" charset="0"/>
              </a:rPr>
              <a:t>A disassembler is a tool that converts machine language (binary code) into assembly language; In other words: it is the opposite of the assembler principle. </a:t>
            </a:r>
          </a:p>
          <a:p>
            <a:pPr lvl="1"/>
            <a:r>
              <a:rPr lang="en-US" sz="1200" dirty="0">
                <a:latin typeface="Poppins" panose="00000500000000000000" pitchFamily="2" charset="0"/>
                <a:cs typeface="Poppins" panose="00000500000000000000" pitchFamily="2" charset="0"/>
              </a:rPr>
              <a:t>Instead of converting assembly language to a lower level, which is machine language, it converts the machine language itself back into assembly language!</a:t>
            </a:r>
          </a:p>
          <a:p>
            <a:r>
              <a:rPr lang="en-US" sz="2000" dirty="0" err="1">
                <a:latin typeface="Poppins" panose="00000500000000000000" pitchFamily="2" charset="0"/>
                <a:cs typeface="Poppins" panose="00000500000000000000" pitchFamily="2" charset="0"/>
              </a:rPr>
              <a:t>Decompiler</a:t>
            </a:r>
            <a:r>
              <a:rPr lang="en-US" sz="2000" dirty="0">
                <a:latin typeface="Poppins" panose="00000500000000000000" pitchFamily="2" charset="0"/>
                <a:cs typeface="Poppins" panose="00000500000000000000" pitchFamily="2" charset="0"/>
              </a:rPr>
              <a:t>:</a:t>
            </a:r>
            <a:endParaRPr lang="en-US" sz="1200" dirty="0">
              <a:latin typeface="Poppins" panose="00000500000000000000" pitchFamily="2" charset="0"/>
              <a:cs typeface="Poppins" panose="00000500000000000000" pitchFamily="2" charset="0"/>
            </a:endParaRPr>
          </a:p>
          <a:p>
            <a:pPr lvl="1"/>
            <a:r>
              <a:rPr lang="en-US" sz="1600" dirty="0">
                <a:latin typeface="Poppins" panose="00000500000000000000" pitchFamily="2" charset="0"/>
                <a:cs typeface="Poppins" panose="00000500000000000000" pitchFamily="2" charset="0"/>
              </a:rPr>
              <a:t>After converting the machine Code to Assembly Code, it is the turn of the </a:t>
            </a:r>
            <a:r>
              <a:rPr lang="en-US" sz="1600" dirty="0" err="1">
                <a:latin typeface="Poppins" panose="00000500000000000000" pitchFamily="2" charset="0"/>
                <a:cs typeface="Poppins" panose="00000500000000000000" pitchFamily="2" charset="0"/>
              </a:rPr>
              <a:t>decompiler</a:t>
            </a:r>
            <a:r>
              <a:rPr lang="en-US" sz="1600" dirty="0">
                <a:latin typeface="Poppins" panose="00000500000000000000" pitchFamily="2" charset="0"/>
                <a:cs typeface="Poppins" panose="00000500000000000000" pitchFamily="2" charset="0"/>
              </a:rPr>
              <a:t>, which converts the assembly language to the original programming language that programmers understand, such as C/C++! This means that the </a:t>
            </a:r>
            <a:r>
              <a:rPr lang="en-US" sz="1600" dirty="0" err="1">
                <a:latin typeface="Poppins" panose="00000500000000000000" pitchFamily="2" charset="0"/>
                <a:cs typeface="Poppins" panose="00000500000000000000" pitchFamily="2" charset="0"/>
              </a:rPr>
              <a:t>Decompiler</a:t>
            </a:r>
            <a:r>
              <a:rPr lang="en-US" sz="1600" dirty="0">
                <a:latin typeface="Poppins" panose="00000500000000000000" pitchFamily="2" charset="0"/>
                <a:cs typeface="Poppins" panose="00000500000000000000" pitchFamily="2" charset="0"/>
              </a:rPr>
              <a:t> is the opposite of the Complier.</a:t>
            </a:r>
          </a:p>
          <a:p>
            <a:pPr lvl="1"/>
            <a:r>
              <a:rPr lang="en-US" sz="1600" dirty="0">
                <a:latin typeface="Poppins" panose="00000500000000000000" pitchFamily="2" charset="0"/>
                <a:cs typeface="Poppins" panose="00000500000000000000" pitchFamily="2" charset="0"/>
              </a:rPr>
              <a:t> Instead of converting the programming language to assembly language, the assembly language is converted to the original programming language, such as Java, C/C++. </a:t>
            </a:r>
          </a:p>
          <a:p>
            <a:pPr lvl="1"/>
            <a:r>
              <a:rPr lang="en-US" sz="1600" dirty="0">
                <a:latin typeface="Poppins" panose="00000500000000000000" pitchFamily="2" charset="0"/>
                <a:cs typeface="Poppins" panose="00000500000000000000" pitchFamily="2" charset="0"/>
              </a:rPr>
              <a:t>This means that </a:t>
            </a:r>
            <a:r>
              <a:rPr lang="en-US" sz="1600" dirty="0" err="1">
                <a:latin typeface="Poppins" panose="00000500000000000000" pitchFamily="2" charset="0"/>
                <a:cs typeface="Poppins" panose="00000500000000000000" pitchFamily="2" charset="0"/>
              </a:rPr>
              <a:t>decompilation</a:t>
            </a:r>
            <a:r>
              <a:rPr lang="en-US" sz="1600" dirty="0">
                <a:latin typeface="Poppins" panose="00000500000000000000" pitchFamily="2" charset="0"/>
                <a:cs typeface="Poppins" panose="00000500000000000000" pitchFamily="2" charset="0"/>
              </a:rPr>
              <a:t> is the process of returning the machine code to the original programming language, and restoring the original programming </a:t>
            </a:r>
            <a:r>
              <a:rPr lang="en-US" sz="1600">
                <a:latin typeface="Poppins" panose="00000500000000000000" pitchFamily="2" charset="0"/>
                <a:cs typeface="Poppins" panose="00000500000000000000" pitchFamily="2" charset="0"/>
              </a:rPr>
              <a:t>code (Source Code).</a:t>
            </a:r>
            <a:endParaRPr lang="en-US" sz="1600"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2789926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fontScale="90000"/>
          </a:bodyPr>
          <a:lstStyle/>
          <a:p>
            <a:r>
              <a:rPr lang="en-US" sz="3200" b="1" dirty="0">
                <a:solidFill>
                  <a:schemeClr val="accent1">
                    <a:lumMod val="50000"/>
                  </a:schemeClr>
                </a:solidFill>
                <a:latin typeface="Poppins" panose="00000500000000000000" pitchFamily="2" charset="0"/>
                <a:cs typeface="Poppins" panose="00000500000000000000" pitchFamily="2" charset="0"/>
              </a:rPr>
              <a:t>Definition of Assembly Language and its Importance:</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371600"/>
            <a:ext cx="10515600" cy="4322763"/>
          </a:xfrm>
        </p:spPr>
        <p:txBody>
          <a:bodyPr/>
          <a:lstStyle/>
          <a:p>
            <a:r>
              <a:rPr lang="en-US" sz="2000" dirty="0">
                <a:latin typeface="Poppins" panose="00000500000000000000" pitchFamily="2" charset="0"/>
                <a:cs typeface="Poppins" panose="00000500000000000000" pitchFamily="2" charset="0"/>
              </a:rPr>
              <a:t>Low-level language: </a:t>
            </a:r>
          </a:p>
          <a:p>
            <a:pPr lvl="1"/>
            <a:r>
              <a:rPr lang="en-US" sz="1600" dirty="0">
                <a:latin typeface="Poppins" panose="00000500000000000000" pitchFamily="2" charset="0"/>
                <a:cs typeface="Poppins" panose="00000500000000000000" pitchFamily="2" charset="0"/>
              </a:rPr>
              <a:t>Instructions are written very close to the binary code that the hardware understands.</a:t>
            </a:r>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Mnemonics: </a:t>
            </a:r>
          </a:p>
          <a:p>
            <a:pPr lvl="1"/>
            <a:r>
              <a:rPr lang="en-US" sz="1600" dirty="0">
                <a:latin typeface="Poppins" panose="00000500000000000000" pitchFamily="2" charset="0"/>
                <a:cs typeface="Poppins" panose="00000500000000000000" pitchFamily="2" charset="0"/>
              </a:rPr>
              <a:t>Shorthand notations (such as MOV, ADD, SUB) are used to represent instructions, making them more understandable than binary code.</a:t>
            </a:r>
            <a:endParaRPr lang="en-US" sz="2000" dirty="0">
              <a:latin typeface="Poppins" panose="00000500000000000000" pitchFamily="2" charset="0"/>
              <a:cs typeface="Poppins" panose="00000500000000000000" pitchFamily="2" charset="0"/>
            </a:endParaRPr>
          </a:p>
          <a:p>
            <a:r>
              <a:rPr lang="en-US" sz="2000" dirty="0">
                <a:latin typeface="Poppins" panose="00000500000000000000" pitchFamily="2" charset="0"/>
                <a:cs typeface="Poppins" panose="00000500000000000000" pitchFamily="2" charset="0"/>
              </a:rPr>
              <a:t>Architectural nature: </a:t>
            </a:r>
          </a:p>
          <a:p>
            <a:pPr lvl="1"/>
            <a:r>
              <a:rPr lang="en-US" sz="1600" dirty="0">
                <a:latin typeface="Poppins" panose="00000500000000000000" pitchFamily="2" charset="0"/>
                <a:cs typeface="Poppins" panose="00000500000000000000" pitchFamily="2" charset="0"/>
              </a:rPr>
              <a:t>Each processor has its own set of instructions, so assembly language varies depending on the type of processor.</a:t>
            </a:r>
          </a:p>
        </p:txBody>
      </p:sp>
    </p:spTree>
    <p:extLst>
      <p:ext uri="{BB962C8B-B14F-4D97-AF65-F5344CB8AC3E}">
        <p14:creationId xmlns:p14="http://schemas.microsoft.com/office/powerpoint/2010/main" val="560116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fontScale="90000"/>
          </a:bodyPr>
          <a:lstStyle/>
          <a:p>
            <a:r>
              <a:rPr lang="en-US" sz="3200" b="1" dirty="0">
                <a:solidFill>
                  <a:schemeClr val="accent1">
                    <a:lumMod val="50000"/>
                  </a:schemeClr>
                </a:solidFill>
                <a:latin typeface="Poppins" panose="00000500000000000000" pitchFamily="2" charset="0"/>
                <a:cs typeface="Poppins" panose="00000500000000000000" pitchFamily="2" charset="0"/>
              </a:rPr>
              <a:t>Definition of Assembly Language and its Importance:</a:t>
            </a:r>
            <a:endParaRPr lang="ar-SA" sz="3200" dirty="0">
              <a:solidFill>
                <a:schemeClr val="accent1">
                  <a:lumMod val="50000"/>
                </a:schemeClr>
              </a:solidFill>
              <a:latin typeface="Poppins" panose="00000500000000000000" pitchFamily="2" charset="0"/>
            </a:endParaRPr>
          </a:p>
        </p:txBody>
      </p:sp>
      <p:pic>
        <p:nvPicPr>
          <p:cNvPr id="4" name="Picture 3">
            <a:extLst>
              <a:ext uri="{FF2B5EF4-FFF2-40B4-BE49-F238E27FC236}">
                <a16:creationId xmlns:a16="http://schemas.microsoft.com/office/drawing/2014/main" id="{1A735C9A-F922-4BAA-9255-6D7CDDFCC0B7}"/>
              </a:ext>
            </a:extLst>
          </p:cNvPr>
          <p:cNvPicPr>
            <a:picLocks noChangeAspect="1"/>
          </p:cNvPicPr>
          <p:nvPr/>
        </p:nvPicPr>
        <p:blipFill>
          <a:blip r:embed="rId3"/>
          <a:stretch>
            <a:fillRect/>
          </a:stretch>
        </p:blipFill>
        <p:spPr>
          <a:xfrm>
            <a:off x="1324565" y="1451533"/>
            <a:ext cx="9542870" cy="3954933"/>
          </a:xfrm>
          <a:prstGeom prst="rect">
            <a:avLst/>
          </a:prstGeom>
        </p:spPr>
      </p:pic>
    </p:spTree>
    <p:extLst>
      <p:ext uri="{BB962C8B-B14F-4D97-AF65-F5344CB8AC3E}">
        <p14:creationId xmlns:p14="http://schemas.microsoft.com/office/powerpoint/2010/main" val="3291532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fontScale="90000"/>
          </a:bodyPr>
          <a:lstStyle/>
          <a:p>
            <a:r>
              <a:rPr lang="en-US" sz="3200" b="1" dirty="0">
                <a:solidFill>
                  <a:schemeClr val="accent1">
                    <a:lumMod val="50000"/>
                  </a:schemeClr>
                </a:solidFill>
                <a:latin typeface="Poppins" panose="00000500000000000000" pitchFamily="2" charset="0"/>
                <a:cs typeface="Poppins" panose="00000500000000000000" pitchFamily="2" charset="0"/>
              </a:rPr>
              <a:t>Definition of Assembly Language and its Importance:</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371600"/>
            <a:ext cx="10515600" cy="4322763"/>
          </a:xfrm>
        </p:spPr>
        <p:txBody>
          <a:bodyPr/>
          <a:lstStyle/>
          <a:p>
            <a:r>
              <a:rPr lang="en-US" sz="2000" dirty="0">
                <a:latin typeface="Poppins" panose="00000500000000000000" pitchFamily="2" charset="0"/>
                <a:cs typeface="Poppins" panose="00000500000000000000" pitchFamily="2" charset="0"/>
              </a:rPr>
              <a:t>Understanding compiled code: </a:t>
            </a:r>
          </a:p>
          <a:p>
            <a:pPr lvl="1"/>
            <a:r>
              <a:rPr lang="en-US" sz="1600" dirty="0">
                <a:latin typeface="Poppins" panose="00000500000000000000" pitchFamily="2" charset="0"/>
                <a:cs typeface="Poppins" panose="00000500000000000000" pitchFamily="2" charset="0"/>
              </a:rPr>
              <a:t>malware are often available in the form of executable files (without source code). </a:t>
            </a:r>
          </a:p>
          <a:p>
            <a:pPr lvl="1"/>
            <a:r>
              <a:rPr lang="en-US" sz="1600" dirty="0">
                <a:latin typeface="Poppins" panose="00000500000000000000" pitchFamily="2" charset="0"/>
                <a:cs typeface="Poppins" panose="00000500000000000000" pitchFamily="2" charset="0"/>
              </a:rPr>
              <a:t>Therefore, reading the assembly code becomes essential to understand how it works.</a:t>
            </a:r>
          </a:p>
          <a:p>
            <a:r>
              <a:rPr lang="en-US" sz="2000" dirty="0">
                <a:latin typeface="Poppins" panose="00000500000000000000" pitchFamily="2" charset="0"/>
                <a:cs typeface="Poppins" panose="00000500000000000000" pitchFamily="2" charset="0"/>
              </a:rPr>
              <a:t>Flow and execution analysis: </a:t>
            </a:r>
          </a:p>
          <a:p>
            <a:pPr lvl="1"/>
            <a:r>
              <a:rPr lang="en-US" sz="1600" dirty="0">
                <a:latin typeface="Poppins" panose="00000500000000000000" pitchFamily="2" charset="0"/>
                <a:cs typeface="Poppins" panose="00000500000000000000" pitchFamily="2" charset="0"/>
              </a:rPr>
              <a:t>Enables reverse engineers to trace the flow of instructions and function calls and identify vulnerabilities or malicious mechanisms within the code.</a:t>
            </a:r>
          </a:p>
          <a:p>
            <a:r>
              <a:rPr lang="en-US" sz="2000" dirty="0">
                <a:latin typeface="Poppins" panose="00000500000000000000" pitchFamily="2" charset="0"/>
                <a:cs typeface="Poppins" panose="00000500000000000000" pitchFamily="2" charset="0"/>
              </a:rPr>
              <a:t>Malicious techniques detection: </a:t>
            </a:r>
          </a:p>
          <a:p>
            <a:pPr lvl="1"/>
            <a:r>
              <a:rPr lang="en-US" sz="1600" dirty="0">
                <a:latin typeface="Poppins" panose="00000500000000000000" pitchFamily="2" charset="0"/>
                <a:cs typeface="Poppins" panose="00000500000000000000" pitchFamily="2" charset="0"/>
              </a:rPr>
              <a:t>Helps identify the concealment and obfuscation methods that attackers may use to hide their intentions, which contributes to the development of security solutions and counter-strategies.</a:t>
            </a:r>
          </a:p>
          <a:p>
            <a:r>
              <a:rPr lang="en-US" sz="2000" dirty="0">
                <a:latin typeface="Poppins" panose="00000500000000000000" pitchFamily="2" charset="0"/>
                <a:cs typeface="Poppins" panose="00000500000000000000" pitchFamily="2" charset="0"/>
              </a:rPr>
              <a:t>Exploitation study: Enables the analysis of how security vulnerabilities in a system are exploited, and thus design solutions to protect systems from attacks.</a:t>
            </a:r>
            <a:endParaRPr lang="en-US" sz="1600" dirty="0">
              <a:latin typeface="Poppins" panose="00000500000000000000" pitchFamily="2" charset="0"/>
              <a:cs typeface="Poppins" panose="00000500000000000000" pitchFamily="2" charset="0"/>
            </a:endParaRPr>
          </a:p>
        </p:txBody>
      </p:sp>
    </p:spTree>
    <p:extLst>
      <p:ext uri="{BB962C8B-B14F-4D97-AF65-F5344CB8AC3E}">
        <p14:creationId xmlns:p14="http://schemas.microsoft.com/office/powerpoint/2010/main" val="33485047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595</Words>
  <Application>Microsoft Office PowerPoint</Application>
  <PresentationFormat>Widescreen</PresentationFormat>
  <Paragraphs>33</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Poppins</vt:lpstr>
      <vt:lpstr>Office Theme</vt:lpstr>
      <vt:lpstr>Assemblers &amp; Compilers &amp; Disassemblers &amp; Decompilers:</vt:lpstr>
      <vt:lpstr>compilation Process:</vt:lpstr>
      <vt:lpstr>Decompilation Process:</vt:lpstr>
      <vt:lpstr>Definition of Assembly Language and its Importance:</vt:lpstr>
      <vt:lpstr>Definition of Assembly Language and its Importance:</vt:lpstr>
      <vt:lpstr>Definition of Assembly Language and its Importance: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 of Assembly Language and its Importance:</dc:title>
  <dc:creator>Moooha Fawze</dc:creator>
  <cp:lastModifiedBy>Moooha Fawze</cp:lastModifiedBy>
  <cp:revision>23</cp:revision>
  <dcterms:created xsi:type="dcterms:W3CDTF">2025-03-05T14:18:10Z</dcterms:created>
  <dcterms:modified xsi:type="dcterms:W3CDTF">2025-03-05T15:07:25Z</dcterms:modified>
</cp:coreProperties>
</file>